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8.png" ContentType="image/png"/>
  <Override PartName="/ppt/media/image37.png" ContentType="image/png"/>
  <Override PartName="/ppt/media/image39.png" ContentType="image/png"/>
  <Override PartName="/ppt/media/image14.png" ContentType="image/png"/>
  <Override PartName="/ppt/media/image16.png" ContentType="image/png"/>
  <Override PartName="/ppt/media/image15.png" ContentType="image/png"/>
  <Override PartName="/ppt/media/image3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12.jpeg" ContentType="image/jpeg"/>
  <Override PartName="/ppt/media/image13.jpeg" ContentType="image/jpe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4.png" ContentType="image/png"/>
  <Override PartName="/ppt/media/image20.jpeg" ContentType="image/jpeg"/>
  <Override PartName="/ppt/media/image21.jpeg" ContentType="image/jpeg"/>
  <Override PartName="/ppt/media/image26.png" ContentType="image/png"/>
  <Override PartName="/ppt/media/image29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Cliquez pour déplacer la diapo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9F31D51-D9B2-4F17-A3DA-C84318F0361B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76000"/>
              </a:lnSpc>
            </a:pPr>
            <a:fld id="{409D3077-F9BA-4320-AD93-07C8047AD539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anchor="ctr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76000"/>
              </a:lnSpc>
            </a:pPr>
            <a:fld id="{E337BF7A-271C-4073-BCAA-9723328C0139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anchor="ctr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8760" y="272520"/>
            <a:ext cx="10968480" cy="529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8760" y="272520"/>
            <a:ext cx="10968480" cy="529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8760" y="272520"/>
            <a:ext cx="10968480" cy="529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20A2ABCA-F2B6-4616-9275-4AA3420D041B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01/11/2018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F3A801C-E2D1-4776-AB25-4F856A16E30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E9C35BD-FE6E-4859-A305-ADB066DD9FE1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01/11/2018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E04CEDF-A80B-4D18-9734-8AFD29BE8EE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AC35503-FC93-4B05-80EB-358B4BBB404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stellarmate.com/" TargetMode="Externa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siril.org/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blog.gulinux.net/en/planetary-imager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hyperlink" Target="https://www.youtube.com/watch?v=Cas3atOMPRM" TargetMode="External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github.com/hjd1964/OnStep" TargetMode="External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github.com/charleslemaire0/TeenAstro" TargetMode="External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://o.baheyeldin.com:1111/" TargetMode="External"/><Relationship Id="rId2" Type="http://schemas.openxmlformats.org/officeDocument/2006/relationships/hyperlink" Target="https://baheyeldin.com/family/khalid/khalid-m-baheyeldin.html" TargetMode="External"/><Relationship Id="rId3" Type="http://schemas.openxmlformats.org/officeDocument/2006/relationships/hyperlink" Target="https://baheyeldin.com/family/khalid/khalid-m-baheyeldin.html" TargetMode="External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dragonlost/ArduiStepFocuser" TargetMode="External"/><Relationship Id="rId2" Type="http://schemas.openxmlformats.org/officeDocument/2006/relationships/hyperlink" Target="https://www.youtube.com/watch?v=-dUdCSXep7k" TargetMode="External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github.com/kevinferrare/arduino-st4" TargetMode="External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hyperlink" Target="http://astroccd.org/" TargetMode="External"/><Relationship Id="rId4" Type="http://schemas.openxmlformats.org/officeDocument/2006/relationships/hyperlink" Target="http://www.astroclub.kiev.ua/" TargetMode="External"/><Relationship Id="rId5" Type="http://schemas.openxmlformats.org/officeDocument/2006/relationships/hyperlink" Target="https://www.webastro.net/forums/topic/148427-camera-ccd-fabriqu&#233;-maison-quotcam86quot/" TargetMode="External"/><Relationship Id="rId6" Type="http://schemas.openxmlformats.org/officeDocument/2006/relationships/hyperlink" Target="http://diycam.fr/" TargetMode="External"/><Relationship Id="rId7" Type="http://schemas.openxmlformats.org/officeDocument/2006/relationships/image" Target="../media/image33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://192.168.1.1:5901/vnc.html" TargetMode="External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lroge.scenari-community.org/KstarsEkosIndi/#SiteRefKstarsEkosIndi_1" TargetMode="External"/><Relationship Id="rId2" Type="http://schemas.openxmlformats.org/officeDocument/2006/relationships/hyperlink" Target="https://github.com/Patrick-81/NAFABox" TargetMode="External"/><Relationship Id="rId3" Type="http://schemas.openxmlformats.org/officeDocument/2006/relationships/hyperlink" Target="https://www.webastro.net/" TargetMode="External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github.com/Presentation_RCE_2018" TargetMode="External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www.youtube.com/channel/UCldOfh3tp4sIk_1u9H5daZw" TargetMode="External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523880" y="37296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fr-FR" sz="6700" spc="-1" strike="noStrike">
                <a:solidFill>
                  <a:srgbClr val="000000"/>
                </a:solidFill>
                <a:latin typeface="Calibri Light"/>
              </a:rPr>
              <a:t>Système informatique </a:t>
            </a:r>
            <a:br/>
            <a:r>
              <a:rPr b="1" lang="fr-FR" sz="6700" spc="-1" strike="noStrike">
                <a:solidFill>
                  <a:srgbClr val="000000"/>
                </a:solidFill>
                <a:latin typeface="Calibri Light"/>
              </a:rPr>
              <a:t>open-source dédié à </a:t>
            </a:r>
            <a:br/>
            <a:r>
              <a:rPr b="1" lang="fr-FR" sz="6700" spc="-1" strike="noStrike">
                <a:solidFill>
                  <a:srgbClr val="000000"/>
                </a:solidFill>
                <a:latin typeface="Calibri Light"/>
              </a:rPr>
              <a:t>l’astronomie amateur</a:t>
            </a: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Image 4" descr=""/>
          <p:cNvPicPr/>
          <p:nvPr/>
        </p:nvPicPr>
        <p:blipFill>
          <a:blip r:embed="rId1"/>
          <a:stretch/>
        </p:blipFill>
        <p:spPr>
          <a:xfrm>
            <a:off x="3316680" y="2823480"/>
            <a:ext cx="5175000" cy="1833120"/>
          </a:xfrm>
          <a:prstGeom prst="rect">
            <a:avLst/>
          </a:prstGeom>
          <a:ln>
            <a:noFill/>
          </a:ln>
        </p:spPr>
      </p:pic>
      <p:pic>
        <p:nvPicPr>
          <p:cNvPr id="131" name="Image 8" descr=""/>
          <p:cNvPicPr/>
          <p:nvPr/>
        </p:nvPicPr>
        <p:blipFill>
          <a:blip r:embed="rId2"/>
          <a:stretch/>
        </p:blipFill>
        <p:spPr>
          <a:xfrm>
            <a:off x="423360" y="4025520"/>
            <a:ext cx="1970280" cy="590760"/>
          </a:xfrm>
          <a:prstGeom prst="rect">
            <a:avLst/>
          </a:prstGeom>
          <a:ln>
            <a:noFill/>
          </a:ln>
        </p:spPr>
      </p:pic>
      <p:pic>
        <p:nvPicPr>
          <p:cNvPr id="132" name="Image 10" descr=""/>
          <p:cNvPicPr/>
          <p:nvPr/>
        </p:nvPicPr>
        <p:blipFill>
          <a:blip r:embed="rId3"/>
          <a:srcRect l="0" t="78510" r="58713" b="0"/>
          <a:stretch/>
        </p:blipFill>
        <p:spPr>
          <a:xfrm>
            <a:off x="390960" y="3117960"/>
            <a:ext cx="1913040" cy="622080"/>
          </a:xfrm>
          <a:prstGeom prst="rect">
            <a:avLst/>
          </a:prstGeom>
          <a:ln>
            <a:noFill/>
          </a:ln>
        </p:spPr>
      </p:pic>
      <p:pic>
        <p:nvPicPr>
          <p:cNvPr id="133" name="Image 14" descr=""/>
          <p:cNvPicPr/>
          <p:nvPr/>
        </p:nvPicPr>
        <p:blipFill>
          <a:blip r:embed="rId4"/>
          <a:stretch/>
        </p:blipFill>
        <p:spPr>
          <a:xfrm>
            <a:off x="694440" y="4902120"/>
            <a:ext cx="1428480" cy="1419120"/>
          </a:xfrm>
          <a:prstGeom prst="rect">
            <a:avLst/>
          </a:prstGeom>
          <a:ln>
            <a:noFill/>
          </a:ln>
        </p:spPr>
      </p:pic>
      <p:pic>
        <p:nvPicPr>
          <p:cNvPr id="134" name="Image 16" descr=""/>
          <p:cNvPicPr/>
          <p:nvPr/>
        </p:nvPicPr>
        <p:blipFill>
          <a:blip r:embed="rId5"/>
          <a:stretch/>
        </p:blipFill>
        <p:spPr>
          <a:xfrm>
            <a:off x="8600040" y="3647160"/>
            <a:ext cx="3120480" cy="1457640"/>
          </a:xfrm>
          <a:prstGeom prst="rect">
            <a:avLst/>
          </a:prstGeom>
          <a:ln>
            <a:noFill/>
          </a:ln>
        </p:spPr>
      </p:pic>
      <p:pic>
        <p:nvPicPr>
          <p:cNvPr id="135" name="Image 18" descr=""/>
          <p:cNvPicPr/>
          <p:nvPr/>
        </p:nvPicPr>
        <p:blipFill>
          <a:blip r:embed="rId6"/>
          <a:stretch/>
        </p:blipFill>
        <p:spPr>
          <a:xfrm>
            <a:off x="9381600" y="5401080"/>
            <a:ext cx="1640880" cy="1117080"/>
          </a:xfrm>
          <a:prstGeom prst="rect">
            <a:avLst/>
          </a:prstGeom>
          <a:ln>
            <a:noFill/>
          </a:ln>
        </p:spPr>
      </p:pic>
      <p:pic>
        <p:nvPicPr>
          <p:cNvPr id="136" name="Image 20" descr=""/>
          <p:cNvPicPr/>
          <p:nvPr/>
        </p:nvPicPr>
        <p:blipFill>
          <a:blip r:embed="rId7"/>
          <a:stretch/>
        </p:blipFill>
        <p:spPr>
          <a:xfrm>
            <a:off x="7145640" y="5105160"/>
            <a:ext cx="1238040" cy="1563840"/>
          </a:xfrm>
          <a:prstGeom prst="rect">
            <a:avLst/>
          </a:prstGeom>
          <a:ln>
            <a:noFill/>
          </a:ln>
        </p:spPr>
      </p:pic>
      <p:pic>
        <p:nvPicPr>
          <p:cNvPr id="137" name="Image 22" descr=""/>
          <p:cNvPicPr/>
          <p:nvPr/>
        </p:nvPicPr>
        <p:blipFill>
          <a:blip r:embed="rId8"/>
          <a:stretch/>
        </p:blipFill>
        <p:spPr>
          <a:xfrm>
            <a:off x="2577960" y="5083200"/>
            <a:ext cx="1238040" cy="1238040"/>
          </a:xfrm>
          <a:prstGeom prst="rect">
            <a:avLst/>
          </a:prstGeom>
          <a:ln>
            <a:noFill/>
          </a:ln>
        </p:spPr>
      </p:pic>
      <p:pic>
        <p:nvPicPr>
          <p:cNvPr id="138" name="Image 24" descr=""/>
          <p:cNvPicPr/>
          <p:nvPr/>
        </p:nvPicPr>
        <p:blipFill>
          <a:blip r:embed="rId9"/>
          <a:srcRect l="11547" t="22261" r="74898" b="18083"/>
          <a:stretch/>
        </p:blipFill>
        <p:spPr>
          <a:xfrm>
            <a:off x="2574360" y="3704760"/>
            <a:ext cx="1238040" cy="1238040"/>
          </a:xfrm>
          <a:prstGeom prst="rect">
            <a:avLst/>
          </a:prstGeom>
          <a:ln>
            <a:noFill/>
          </a:ln>
        </p:spPr>
      </p:pic>
      <p:sp>
        <p:nvSpPr>
          <p:cNvPr id="139" name="TextShape 2"/>
          <p:cNvSpPr txBox="1"/>
          <p:nvPr/>
        </p:nvSpPr>
        <p:spPr>
          <a:xfrm>
            <a:off x="4536000" y="5400000"/>
            <a:ext cx="201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Présentateur :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Sébastien Durand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KStars/Ekos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Espace réservé du contenu 4" descr=""/>
          <p:cNvPicPr/>
          <p:nvPr/>
        </p:nvPicPr>
        <p:blipFill>
          <a:blip r:embed="rId1"/>
          <a:stretch/>
        </p:blipFill>
        <p:spPr>
          <a:xfrm>
            <a:off x="1277280" y="1808640"/>
            <a:ext cx="5082120" cy="4350960"/>
          </a:xfrm>
          <a:prstGeom prst="rect">
            <a:avLst/>
          </a:prstGeom>
          <a:ln>
            <a:noFill/>
          </a:ln>
        </p:spPr>
      </p:pic>
      <p:pic>
        <p:nvPicPr>
          <p:cNvPr id="159" name="Image 6" descr=""/>
          <p:cNvPicPr/>
          <p:nvPr/>
        </p:nvPicPr>
        <p:blipFill>
          <a:blip r:embed="rId2"/>
          <a:stretch/>
        </p:blipFill>
        <p:spPr>
          <a:xfrm>
            <a:off x="6566760" y="1914840"/>
            <a:ext cx="4786920" cy="4138560"/>
          </a:xfrm>
          <a:prstGeom prst="rect">
            <a:avLst/>
          </a:prstGeom>
          <a:ln>
            <a:noFill/>
          </a:ln>
        </p:spPr>
      </p:pic>
      <p:pic>
        <p:nvPicPr>
          <p:cNvPr id="160" name="Image 8" descr=""/>
          <p:cNvPicPr/>
          <p:nvPr/>
        </p:nvPicPr>
        <p:blipFill>
          <a:blip r:embed="rId3"/>
          <a:stretch/>
        </p:blipFill>
        <p:spPr>
          <a:xfrm>
            <a:off x="4402800" y="698040"/>
            <a:ext cx="3518640" cy="358416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4078800" y="3490920"/>
            <a:ext cx="4034160" cy="20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Alignement sur la polaire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Auto focus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Autoguidage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Contrôle de tout le setup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Script d’observation</a:t>
            </a:r>
            <a:endParaRPr b="0" lang="fr-F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Astrometry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Pause Pub :</a:t>
            </a:r>
            <a:br/>
            <a:r>
              <a:rPr b="0" lang="fr-FR" sz="4400" spc="-1" strike="noStrike" u="sng">
                <a:solidFill>
                  <a:srgbClr val="000000"/>
                </a:solidFill>
                <a:uFillTx/>
                <a:latin typeface="Calibri Light"/>
              </a:rPr>
              <a:t>Stellar Mate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Créateur :  </a:t>
            </a:r>
            <a:r>
              <a:rPr b="0" i="1" lang="fr-FR" sz="2800" spc="-1" strike="noStrike">
                <a:solidFill>
                  <a:srgbClr val="000000"/>
                </a:solidFill>
                <a:latin typeface="Calibri"/>
              </a:rPr>
              <a:t>Jasem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Mutlaq (IKARUS)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Site : </a:t>
            </a: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https://www.stellarmate.com/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Image 3" descr=""/>
          <p:cNvPicPr/>
          <p:nvPr/>
        </p:nvPicPr>
        <p:blipFill>
          <a:blip r:embed="rId2"/>
          <a:stretch/>
        </p:blipFill>
        <p:spPr>
          <a:xfrm>
            <a:off x="2534040" y="3074400"/>
            <a:ext cx="7123680" cy="33278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Siril :</a:t>
            </a: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Voir la présentation de Cyril RICHARD, Salle 3, 12h45 !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https://www.siril.org/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Grâce à lui, Linux possède enfin un logiciel de Pré-traitement/Traitement photo pour l’astronomie et en plus il est performant et Multiplateforme !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Siril est gratuit et open source !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Planetary Imager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95076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Premier logiciel de capture rapide dédié au planétaire.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Gratuit et open source 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https://blog.gulinux.net/en/planetary-imager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00000"/>
                </a:solidFill>
                <a:uFillTx/>
                <a:latin typeface="Calibri"/>
              </a:rPr>
              <a:t>Auteur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: Marco Gulino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Image 4" descr=""/>
          <p:cNvPicPr/>
          <p:nvPr/>
        </p:nvPicPr>
        <p:blipFill>
          <a:blip r:embed="rId2"/>
          <a:stretch/>
        </p:blipFill>
        <p:spPr>
          <a:xfrm>
            <a:off x="6451560" y="3429000"/>
            <a:ext cx="5434920" cy="32274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Utilisation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2 Types de connexion 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Bureau à distance (via vnc)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Vous pilotez le pc à partir du bureau du PC qui est sous le télescope (rpi, tinker, …) comme si vous y étiez.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Client à distance ( via serveur INDI)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Vous utilisez un autre PC pour contrôler votre setup mais votre setup est branché au pc sous le télescope.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Bureau à Distance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00000"/>
                </a:solidFill>
                <a:uFillTx/>
                <a:latin typeface="Calibri"/>
              </a:rPr>
              <a:t>Via VNC :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Image 4" descr=""/>
          <p:cNvPicPr/>
          <p:nvPr/>
        </p:nvPicPr>
        <p:blipFill>
          <a:blip r:embed="rId1"/>
          <a:stretch/>
        </p:blipFill>
        <p:spPr>
          <a:xfrm>
            <a:off x="2801880" y="2039040"/>
            <a:ext cx="7011000" cy="3924360"/>
          </a:xfrm>
          <a:prstGeom prst="rect">
            <a:avLst/>
          </a:prstGeom>
          <a:ln>
            <a:noFill/>
          </a:ln>
        </p:spPr>
      </p:pic>
      <p:pic>
        <p:nvPicPr>
          <p:cNvPr id="175" name="Image 6" descr=""/>
          <p:cNvPicPr/>
          <p:nvPr/>
        </p:nvPicPr>
        <p:blipFill>
          <a:blip r:embed="rId2"/>
          <a:stretch/>
        </p:blipFill>
        <p:spPr>
          <a:xfrm>
            <a:off x="982080" y="4167720"/>
            <a:ext cx="3031560" cy="200916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838080" y="3429000"/>
            <a:ext cx="17352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 u="sng">
                <a:solidFill>
                  <a:srgbClr val="000000"/>
                </a:solidFill>
                <a:uFillTx/>
                <a:latin typeface="Calibri"/>
              </a:rPr>
              <a:t>Via noVNC :</a:t>
            </a:r>
            <a:endParaRPr b="0" lang="fr-FR" sz="24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Client à Distance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Espace réservé du contenu 4" descr=""/>
          <p:cNvPicPr/>
          <p:nvPr/>
        </p:nvPicPr>
        <p:blipFill>
          <a:blip r:embed="rId1"/>
          <a:stretch/>
        </p:blipFill>
        <p:spPr>
          <a:xfrm>
            <a:off x="1192680" y="2046240"/>
            <a:ext cx="6849720" cy="4350960"/>
          </a:xfrm>
          <a:prstGeom prst="rect">
            <a:avLst/>
          </a:prstGeom>
          <a:ln>
            <a:noFill/>
          </a:ln>
        </p:spPr>
      </p:pic>
      <p:pic>
        <p:nvPicPr>
          <p:cNvPr id="179" name="Image 6" descr=""/>
          <p:cNvPicPr/>
          <p:nvPr/>
        </p:nvPicPr>
        <p:blipFill>
          <a:blip r:embed="rId2"/>
          <a:stretch/>
        </p:blipFill>
        <p:spPr>
          <a:xfrm>
            <a:off x="6751440" y="460440"/>
            <a:ext cx="4737240" cy="2375640"/>
          </a:xfrm>
          <a:prstGeom prst="rect">
            <a:avLst/>
          </a:prstGeom>
          <a:ln>
            <a:noFill/>
          </a:ln>
        </p:spPr>
      </p:pic>
      <p:sp>
        <p:nvSpPr>
          <p:cNvPr id="180" name="CustomShape 2"/>
          <p:cNvSpPr/>
          <p:nvPr/>
        </p:nvSpPr>
        <p:spPr>
          <a:xfrm>
            <a:off x="982080" y="1380240"/>
            <a:ext cx="5443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https://www.youtube.com/watch?v=Cas3atOMPRM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News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V3.0 en cours de finition 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Interface graphique revue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Plus de logiciel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Compatible PC classique, RPI2/3/3+ et Tinkerboard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Moins de bug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Passage à Ubuntu Bionic (18.04 LTS)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38080" y="183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OnStep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838080" y="1320840"/>
            <a:ext cx="10515240" cy="4855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https://github.com/hjd1964/OnStep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De Howard Dutton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+1500 commits, 7 contributeurs, + 300 utilisateurs dans le monde.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Logiciel dédié à contrôler des moteurs Pas à Pas sur une monture astronomique (azimutale et équatorial). Logiciel open Source.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Possibilité de contrôle via ASCOM, INDI, Android, wifi, Bluetooth, Ethernet et raquette avec afficheur oled rouge.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De nombreuses configuration possible. Le code peut contrôler jusqu’à 5 axes ( 2 axes + 3 focuser ou 2 axes + rotateur + 2 focuser)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Différents PCB OnStep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Espace réservé du contenu 4" descr=""/>
          <p:cNvPicPr/>
          <p:nvPr/>
        </p:nvPicPr>
        <p:blipFill>
          <a:blip r:embed="rId1"/>
          <a:stretch/>
        </p:blipFill>
        <p:spPr>
          <a:xfrm>
            <a:off x="838080" y="1875240"/>
            <a:ext cx="4271400" cy="2297160"/>
          </a:xfrm>
          <a:prstGeom prst="rect">
            <a:avLst/>
          </a:prstGeom>
          <a:ln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216000" y="1514880"/>
            <a:ext cx="3301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Calibri"/>
              </a:rPr>
              <a:t>MiniPCB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88" name="Image 7" descr=""/>
          <p:cNvPicPr/>
          <p:nvPr/>
        </p:nvPicPr>
        <p:blipFill>
          <a:blip r:embed="rId2"/>
          <a:stretch/>
        </p:blipFill>
        <p:spPr>
          <a:xfrm>
            <a:off x="7188120" y="1200240"/>
            <a:ext cx="4571640" cy="2571480"/>
          </a:xfrm>
          <a:prstGeom prst="rect">
            <a:avLst/>
          </a:prstGeom>
          <a:ln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6796440" y="698760"/>
            <a:ext cx="2581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Calibri"/>
              </a:rPr>
              <a:t>MaxPCB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90" name="Picture 2" descr=""/>
          <p:cNvPicPr/>
          <p:nvPr/>
        </p:nvPicPr>
        <p:blipFill>
          <a:blip r:embed="rId3"/>
          <a:stretch/>
        </p:blipFill>
        <p:spPr>
          <a:xfrm>
            <a:off x="4182840" y="4023720"/>
            <a:ext cx="3004920" cy="258012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2757240" y="4988520"/>
            <a:ext cx="15217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Calibri"/>
              </a:rPr>
              <a:t>RAMPS 1.4</a:t>
            </a:r>
            <a:endParaRPr b="0" lang="fr-FR" sz="20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fr-FR" sz="4000" spc="-1" strike="noStrike">
                <a:solidFill>
                  <a:srgbClr val="000000"/>
                </a:solidFill>
                <a:latin typeface="Calibri Light"/>
              </a:rPr>
              <a:t>Le concept de l’open source (code source ouvert) :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Code englobé par une licence qui respecte les critères de l’open source initiative 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Libre distribution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Accès au code source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Création de version alternative (fork)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00000"/>
                </a:solidFill>
                <a:uFillTx/>
                <a:latin typeface="Calibri"/>
              </a:rPr>
              <a:t>Attention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: Open Source ≠ Gratuit ≠ freeware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OnStep Android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Espace réservé du contenu 4" descr=""/>
          <p:cNvPicPr/>
          <p:nvPr/>
        </p:nvPicPr>
        <p:blipFill>
          <a:blip r:embed="rId1"/>
          <a:stretch/>
        </p:blipFill>
        <p:spPr>
          <a:xfrm>
            <a:off x="69732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4" name="Image 6" descr=""/>
          <p:cNvPicPr/>
          <p:nvPr/>
        </p:nvPicPr>
        <p:blipFill>
          <a:blip r:embed="rId2"/>
          <a:stretch/>
        </p:blipFill>
        <p:spPr>
          <a:xfrm>
            <a:off x="247680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5" name="Image 8" descr=""/>
          <p:cNvPicPr/>
          <p:nvPr/>
        </p:nvPicPr>
        <p:blipFill>
          <a:blip r:embed="rId3"/>
          <a:stretch/>
        </p:blipFill>
        <p:spPr>
          <a:xfrm>
            <a:off x="607932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6" name="Image 12" descr=""/>
          <p:cNvPicPr/>
          <p:nvPr/>
        </p:nvPicPr>
        <p:blipFill>
          <a:blip r:embed="rId4"/>
          <a:stretch/>
        </p:blipFill>
        <p:spPr>
          <a:xfrm>
            <a:off x="785880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7" name="Image 14" descr=""/>
          <p:cNvPicPr/>
          <p:nvPr/>
        </p:nvPicPr>
        <p:blipFill>
          <a:blip r:embed="rId5"/>
          <a:stretch/>
        </p:blipFill>
        <p:spPr>
          <a:xfrm>
            <a:off x="963828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8" name="Image 16" descr=""/>
          <p:cNvPicPr/>
          <p:nvPr/>
        </p:nvPicPr>
        <p:blipFill>
          <a:blip r:embed="rId6"/>
          <a:stretch/>
        </p:blipFill>
        <p:spPr>
          <a:xfrm>
            <a:off x="4278240" y="2003400"/>
            <a:ext cx="1800720" cy="320328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TeenAstro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https://github.com/charleslemaire0/TeenAstro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Fork de OnStep qui a été amélioré afin d’être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plus simple d’utilisation et plus facile d’accès.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Ajout d’un focuser indépendant.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Ajout d’une télécommande repris ensuite par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OnStep.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Nouveau driver ASCOM.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Propose des kits à monter.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Image 4" descr=""/>
          <p:cNvPicPr/>
          <p:nvPr/>
        </p:nvPicPr>
        <p:blipFill>
          <a:blip r:embed="rId2"/>
          <a:stretch/>
        </p:blipFill>
        <p:spPr>
          <a:xfrm>
            <a:off x="8836920" y="2173680"/>
            <a:ext cx="3096360" cy="413784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OnStep Generator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Logiciel graphique permettant de générer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un fichier de configuration pour OnStep.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Logiciel Open Source et multi plateforme.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De Sébastien Durand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Version simplifiée en ligne 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http://o.baheyeldin.com:1111/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(De </a:t>
            </a: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Khalid </a:t>
            </a: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Baheyeldin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4" name="Image 4" descr=""/>
          <p:cNvPicPr/>
          <p:nvPr/>
        </p:nvPicPr>
        <p:blipFill>
          <a:blip r:embed="rId4"/>
          <a:stretch/>
        </p:blipFill>
        <p:spPr>
          <a:xfrm>
            <a:off x="7284240" y="180720"/>
            <a:ext cx="4159080" cy="631188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ArduiStepFocuser / MyFocuser Pro 1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Focuser Open Source à base d’Arduino et de moteur pas à pas 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https://github.com/dragonlost/ArduiStepFocuser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https://www.youtube.com/watch?v=-dUdCSXep7k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ArduiStepFocuser est un Fork en grande partie réécrit mais compatible avec les mêmes driver (langage Moonlight).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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Problème, le code doit être mise à jour afin de pouvoir de nouveau utiliser le driver ASCOM. On    cherche des bras ! (mais compatible avec INDI)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Contrairement à MyFocuser Pro, pas besoin d’ordinateur pour se paramétrer et fonctionner.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PCB disponible et liste des composants à acheter aussi. Carte compatible MyFocuser Pro 1.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Arduino ST4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Petite interface de pilotage ST4 usb 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https://github.com/kevinferrare/arduino-st4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Très simple à monter et montage très compact.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00000"/>
                </a:solidFill>
                <a:uFillTx/>
                <a:latin typeface="Calibri"/>
              </a:rPr>
              <a:t>3 composants 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: un Arduino, un réseau de résistance et un optocoupleur (TLP521-4).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Driver ASCOM (open source) et INDI.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0" y="260280"/>
            <a:ext cx="5517720" cy="2003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tIns="108000" anchor="ctr"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3870" spc="-1" strike="noStrike">
                <a:solidFill>
                  <a:srgbClr val="ffffff"/>
                </a:solidFill>
                <a:latin typeface="Calibri"/>
              </a:rPr>
              <a:t>Cam86</a:t>
            </a:r>
            <a:endParaRPr b="0" lang="fr-FR" sz="387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3870" spc="-1" strike="noStrike">
                <a:solidFill>
                  <a:srgbClr val="ffffff"/>
                </a:solidFill>
                <a:latin typeface="Calibri"/>
              </a:rPr>
              <a:t>Caméra CCD </a:t>
            </a:r>
            <a:endParaRPr b="0" lang="fr-FR" sz="387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3870" spc="-1" strike="noStrike">
                <a:solidFill>
                  <a:srgbClr val="ffffff"/>
                </a:solidFill>
                <a:latin typeface="Calibri"/>
              </a:rPr>
              <a:t>du bricoleur</a:t>
            </a:r>
            <a:endParaRPr b="0" lang="fr-FR" sz="3870" spc="-1" strike="noStrike">
              <a:latin typeface="Arial"/>
            </a:endParaRPr>
          </a:p>
        </p:txBody>
      </p:sp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6040440" y="261000"/>
            <a:ext cx="3087000" cy="2001960"/>
          </a:xfrm>
          <a:prstGeom prst="rect">
            <a:avLst/>
          </a:prstGeom>
          <a:ln>
            <a:noFill/>
          </a:ln>
        </p:spPr>
      </p:pic>
      <p:pic>
        <p:nvPicPr>
          <p:cNvPr id="211" name="Picture 5" descr=""/>
          <p:cNvPicPr/>
          <p:nvPr/>
        </p:nvPicPr>
        <p:blipFill>
          <a:blip r:embed="rId2"/>
          <a:stretch/>
        </p:blipFill>
        <p:spPr>
          <a:xfrm>
            <a:off x="9056520" y="261000"/>
            <a:ext cx="3127320" cy="200196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507240" y="2263680"/>
            <a:ext cx="835920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7680" bIns="0" anchor="ctr"/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2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Mise au point par un groupe d’amateurs Ukrainiens</a:t>
            </a:r>
            <a:endParaRPr b="0" lang="fr-FR" sz="2420" spc="-1" strike="noStrike">
              <a:latin typeface="Arial"/>
            </a:endParaRPr>
          </a:p>
          <a:p>
            <a:pPr>
              <a:lnSpc>
                <a:spcPct val="78000"/>
              </a:lnSpc>
            </a:pPr>
            <a:r>
              <a:rPr b="0" lang="fr-FR" sz="1700" spc="-1" strike="noStrike" u="sng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3"/>
              </a:rPr>
              <a:t>http://astroccd.org/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78000"/>
              </a:lnSpc>
            </a:pPr>
            <a:r>
              <a:rPr b="0" lang="fr-FR" sz="1700" spc="-1" strike="noStrike" u="sng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4"/>
              </a:rPr>
              <a:t>http://www.astroclub.kiev.ua/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78000"/>
              </a:lnSpc>
            </a:pPr>
            <a:endParaRPr b="0" lang="fr-FR" sz="1700" spc="-1" strike="noStrike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2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Suivis sur Cloudynights, IceInSpace,</a:t>
            </a:r>
            <a:endParaRPr b="0" lang="fr-FR" sz="2420" spc="-1" strike="noStrike">
              <a:latin typeface="Arial"/>
            </a:endParaRPr>
          </a:p>
          <a:p>
            <a:pPr>
              <a:lnSpc>
                <a:spcPct val="78000"/>
              </a:lnSpc>
            </a:pPr>
            <a:r>
              <a:rPr b="0" lang="fr-FR" sz="242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En France sur Webastro :</a:t>
            </a:r>
            <a:endParaRPr b="0" lang="fr-FR" sz="2420" spc="-1" strike="noStrike">
              <a:latin typeface="Arial"/>
            </a:endParaRPr>
          </a:p>
          <a:p>
            <a:pPr>
              <a:lnSpc>
                <a:spcPct val="78000"/>
              </a:lnSpc>
            </a:pPr>
            <a:r>
              <a:rPr b="0" lang="fr-FR" sz="1700" spc="-1" strike="noStrike" u="sng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5"/>
              </a:rPr>
              <a:t>https://www.webastro.net/forums/topic/148427-camera-ccd-fabriqu%C3%A9-maison-quotcam86quot/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78000"/>
              </a:lnSpc>
            </a:pPr>
            <a:endParaRPr b="0" lang="fr-FR" sz="1700" spc="-1" strike="noStrike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2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Site dédié en français :</a:t>
            </a:r>
            <a:endParaRPr b="0" lang="fr-FR" sz="2420" spc="-1" strike="noStrike">
              <a:latin typeface="Arial"/>
            </a:endParaRPr>
          </a:p>
          <a:p>
            <a:pPr>
              <a:lnSpc>
                <a:spcPct val="78000"/>
              </a:lnSpc>
            </a:pPr>
            <a:r>
              <a:rPr b="0" lang="fr-FR" sz="1700" spc="-1" strike="noStrike" u="sng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6"/>
              </a:rPr>
              <a:t>http://diycam.fr/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78000"/>
              </a:lnSpc>
            </a:pPr>
            <a:endParaRPr b="0" lang="fr-FR" sz="1700" spc="-1" strike="noStrike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2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Pilote Ascom disponible, Indi sous linux version beta.</a:t>
            </a:r>
            <a:endParaRPr b="0" lang="fr-FR" sz="2420" spc="-1" strike="noStrike">
              <a:latin typeface="Arial"/>
            </a:endParaRPr>
          </a:p>
          <a:p>
            <a:pPr>
              <a:lnSpc>
                <a:spcPct val="78000"/>
              </a:lnSpc>
            </a:pPr>
            <a:endParaRPr b="0" lang="fr-FR" sz="2420" spc="-1" strike="noStrike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2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Le montage électronique de base permet de concevoir un boîtier selon ses possibilités et ses capacités</a:t>
            </a:r>
            <a:endParaRPr b="0" lang="fr-FR" sz="242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32560" y="6568200"/>
            <a:ext cx="6141600" cy="2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78000"/>
              </a:lnSpc>
            </a:pPr>
            <a:r>
              <a:rPr b="0" i="1" lang="fr-FR" sz="1210" spc="-1" strike="noStrike">
                <a:solidFill>
                  <a:srgbClr val="000000"/>
                </a:solidFill>
                <a:latin typeface="Calibri"/>
              </a:rPr>
              <a:t>Les images présentées ici sont issues des sources citées</a:t>
            </a:r>
            <a:endParaRPr b="0" lang="fr-FR" sz="1210" spc="-1" strike="noStrike">
              <a:latin typeface="Arial"/>
            </a:endParaRPr>
          </a:p>
        </p:txBody>
      </p:sp>
      <p:pic>
        <p:nvPicPr>
          <p:cNvPr id="214" name="Image 2" descr=""/>
          <p:cNvPicPr/>
          <p:nvPr/>
        </p:nvPicPr>
        <p:blipFill>
          <a:blip r:embed="rId7"/>
          <a:stretch/>
        </p:blipFill>
        <p:spPr>
          <a:xfrm>
            <a:off x="7891200" y="4995720"/>
            <a:ext cx="974880" cy="71568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1" descr=""/>
          <p:cNvPicPr/>
          <p:nvPr/>
        </p:nvPicPr>
        <p:blipFill>
          <a:blip r:embed="rId1"/>
          <a:stretch/>
        </p:blipFill>
        <p:spPr>
          <a:xfrm>
            <a:off x="2568960" y="1219320"/>
            <a:ext cx="6661800" cy="444060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5562360" y="364680"/>
            <a:ext cx="4876200" cy="347040"/>
          </a:xfrm>
          <a:prstGeom prst="wedgeRoundRectCallout">
            <a:avLst>
              <a:gd name="adj1" fmla="val -44736"/>
              <a:gd name="adj2" fmla="val 32053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8720" rIns="108720" tIns="98280" bIns="54360" anchor="ctr"/>
          <a:p>
            <a:pPr algn="ctr">
              <a:lnSpc>
                <a:spcPct val="78000"/>
              </a:lnSpc>
            </a:pPr>
            <a:r>
              <a:rPr b="0" lang="fr-FR" sz="1570" spc="-1" strike="noStrike">
                <a:solidFill>
                  <a:srgbClr val="ffffff"/>
                </a:solidFill>
                <a:latin typeface="Arial"/>
              </a:rPr>
              <a:t>Capteur CCD ICX453 AQ (Nikon D40 // QHY8 pro)</a:t>
            </a:r>
            <a:endParaRPr b="0" lang="fr-FR" sz="157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35960" y="435960"/>
            <a:ext cx="2873880" cy="435600"/>
          </a:xfrm>
          <a:prstGeom prst="wedgeRoundRectCallout">
            <a:avLst>
              <a:gd name="adj1" fmla="val 89838"/>
              <a:gd name="adj2" fmla="val 350495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8720" rIns="108720" tIns="98280" bIns="54360" anchor="ctr"/>
          <a:p>
            <a:pPr algn="ctr">
              <a:lnSpc>
                <a:spcPct val="78000"/>
              </a:lnSpc>
            </a:pPr>
            <a:r>
              <a:rPr b="0" lang="fr-FR" sz="1570" spc="-1" strike="noStrike">
                <a:solidFill>
                  <a:srgbClr val="ffffff"/>
                </a:solidFill>
                <a:latin typeface="Arial"/>
              </a:rPr>
              <a:t>Coffret étanche en aluminium</a:t>
            </a:r>
            <a:endParaRPr b="0" lang="fr-FR" sz="157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7054200" y="6095880"/>
            <a:ext cx="2351520" cy="435600"/>
          </a:xfrm>
          <a:prstGeom prst="wedgeRoundRectCallout">
            <a:avLst>
              <a:gd name="adj1" fmla="val -54477"/>
              <a:gd name="adj2" fmla="val -325523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8720" rIns="108720" tIns="98280" bIns="54360" anchor="ctr"/>
          <a:p>
            <a:pPr algn="ctr">
              <a:lnSpc>
                <a:spcPct val="78000"/>
              </a:lnSpc>
            </a:pPr>
            <a:r>
              <a:rPr b="0" lang="fr-FR" sz="1570" spc="-1" strike="noStrike">
                <a:solidFill>
                  <a:srgbClr val="ffffff"/>
                </a:solidFill>
                <a:latin typeface="Arial"/>
              </a:rPr>
              <a:t>Peltier double étage </a:t>
            </a:r>
            <a:endParaRPr b="0" lang="fr-FR" sz="1570" spc="-1" strike="noStrike">
              <a:latin typeface="Arial"/>
            </a:endParaRPr>
          </a:p>
          <a:p>
            <a:pPr algn="ctr">
              <a:lnSpc>
                <a:spcPct val="78000"/>
              </a:lnSpc>
            </a:pPr>
            <a:r>
              <a:rPr b="0" lang="fr-FR" sz="1570" spc="-1" strike="noStrike">
                <a:solidFill>
                  <a:srgbClr val="ffffff"/>
                </a:solidFill>
                <a:latin typeface="Arial"/>
              </a:rPr>
              <a:t>DT ~ -45°C</a:t>
            </a:r>
            <a:endParaRPr b="0" lang="fr-FR" sz="1570" spc="-1" strike="noStrike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4527360" y="6182280"/>
            <a:ext cx="2351520" cy="435600"/>
          </a:xfrm>
          <a:prstGeom prst="wedgeRoundRectCallout">
            <a:avLst>
              <a:gd name="adj1" fmla="val 22634"/>
              <a:gd name="adj2" fmla="val -425421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8720" rIns="108720" tIns="98280" bIns="54360" anchor="ctr"/>
          <a:p>
            <a:pPr algn="ctr">
              <a:lnSpc>
                <a:spcPct val="78000"/>
              </a:lnSpc>
            </a:pPr>
            <a:r>
              <a:rPr b="0" lang="fr-FR" sz="1570" spc="-1" strike="noStrike">
                <a:solidFill>
                  <a:srgbClr val="ffffff"/>
                </a:solidFill>
                <a:latin typeface="Arial"/>
              </a:rPr>
              <a:t>Doigt froid</a:t>
            </a:r>
            <a:endParaRPr b="0" lang="fr-FR" sz="1570" spc="-1" strike="noStrike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9492480" y="3135240"/>
            <a:ext cx="2351520" cy="435600"/>
          </a:xfrm>
          <a:prstGeom prst="wedgeRoundRectCallout">
            <a:avLst>
              <a:gd name="adj1" fmla="val -98306"/>
              <a:gd name="adj2" fmla="val 19635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8720" rIns="108720" tIns="98280" bIns="54360" anchor="ctr"/>
          <a:p>
            <a:pPr algn="ctr">
              <a:lnSpc>
                <a:spcPct val="78000"/>
              </a:lnSpc>
            </a:pPr>
            <a:r>
              <a:rPr b="0" lang="fr-FR" sz="1570" spc="-1" strike="noStrike">
                <a:solidFill>
                  <a:srgbClr val="ffffff"/>
                </a:solidFill>
                <a:latin typeface="Arial"/>
              </a:rPr>
              <a:t>Radiateur</a:t>
            </a:r>
            <a:endParaRPr b="0" lang="fr-FR" sz="1570" spc="-1" strike="noStrike">
              <a:latin typeface="Arial"/>
            </a:endParaRPr>
          </a:p>
        </p:txBody>
      </p:sp>
      <p:sp>
        <p:nvSpPr>
          <p:cNvPr id="221" name="CustomShape 6"/>
          <p:cNvSpPr/>
          <p:nvPr/>
        </p:nvSpPr>
        <p:spPr>
          <a:xfrm>
            <a:off x="174960" y="2699280"/>
            <a:ext cx="2351520" cy="783000"/>
          </a:xfrm>
          <a:prstGeom prst="wedgeRoundRectCallout">
            <a:avLst>
              <a:gd name="adj1" fmla="val 108486"/>
              <a:gd name="adj2" fmla="val 15616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8720" rIns="108720" tIns="98280" bIns="54360" anchor="ctr"/>
          <a:p>
            <a:pPr algn="ctr">
              <a:lnSpc>
                <a:spcPct val="78000"/>
              </a:lnSpc>
            </a:pPr>
            <a:r>
              <a:rPr b="0" lang="fr-FR" sz="1570" spc="-1" strike="noStrike">
                <a:solidFill>
                  <a:srgbClr val="ffffff"/>
                </a:solidFill>
                <a:latin typeface="Arial"/>
              </a:rPr>
              <a:t>Nez usiné CNC </a:t>
            </a:r>
            <a:endParaRPr b="0" lang="fr-FR" sz="1570" spc="-1" strike="noStrike">
              <a:latin typeface="Arial"/>
            </a:endParaRPr>
          </a:p>
          <a:p>
            <a:pPr algn="ctr">
              <a:lnSpc>
                <a:spcPct val="78000"/>
              </a:lnSpc>
            </a:pPr>
            <a:r>
              <a:rPr b="0" lang="fr-FR" sz="1570" spc="-1" strike="noStrike">
                <a:solidFill>
                  <a:srgbClr val="ffffff"/>
                </a:solidFill>
                <a:latin typeface="Arial"/>
              </a:rPr>
              <a:t>avec réglage du tilt</a:t>
            </a:r>
            <a:endParaRPr b="0" lang="fr-FR" sz="1570" spc="-1" strike="noStrike">
              <a:latin typeface="Arial"/>
            </a:endParaRPr>
          </a:p>
        </p:txBody>
      </p:sp>
      <p:pic>
        <p:nvPicPr>
          <p:cNvPr id="222" name="Picture 8" descr=""/>
          <p:cNvPicPr/>
          <p:nvPr/>
        </p:nvPicPr>
        <p:blipFill>
          <a:blip r:embed="rId2"/>
          <a:stretch/>
        </p:blipFill>
        <p:spPr>
          <a:xfrm>
            <a:off x="9574920" y="4386960"/>
            <a:ext cx="2269080" cy="2055960"/>
          </a:xfrm>
          <a:prstGeom prst="rect">
            <a:avLst/>
          </a:prstGeom>
          <a:ln>
            <a:noFill/>
          </a:ln>
        </p:spPr>
      </p:pic>
      <p:sp>
        <p:nvSpPr>
          <p:cNvPr id="223" name="CustomShape 7"/>
          <p:cNvSpPr/>
          <p:nvPr/>
        </p:nvSpPr>
        <p:spPr>
          <a:xfrm>
            <a:off x="9492480" y="1487880"/>
            <a:ext cx="2351520" cy="435600"/>
          </a:xfrm>
          <a:prstGeom prst="wedgeRoundRectCallout">
            <a:avLst>
              <a:gd name="adj1" fmla="val -110995"/>
              <a:gd name="adj2" fmla="val 178227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8720" rIns="108720" tIns="98280" bIns="54360" anchor="ctr"/>
          <a:p>
            <a:pPr algn="ctr">
              <a:lnSpc>
                <a:spcPct val="78000"/>
              </a:lnSpc>
            </a:pPr>
            <a:r>
              <a:rPr b="0" lang="fr-FR" sz="1570" spc="-1" strike="noStrike">
                <a:solidFill>
                  <a:srgbClr val="ffffff"/>
                </a:solidFill>
                <a:latin typeface="Arial"/>
              </a:rPr>
              <a:t>PCB nu</a:t>
            </a:r>
            <a:endParaRPr b="0" lang="fr-FR" sz="1570" spc="-1" strike="noStrike"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263680" y="124920"/>
            <a:ext cx="3831840" cy="15681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78000"/>
              </a:lnSpc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Se documenter, réfléchir aux meilleures options :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Objectif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Compétences 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Outillage</a:t>
            </a:r>
            <a:endParaRPr b="0" lang="fr-FR" sz="218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2263680" y="177984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78000"/>
              </a:lnSpc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Rassembler le matériel et les fournitures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Composants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PCB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Consommables</a:t>
            </a:r>
            <a:endParaRPr b="0" lang="fr-FR" sz="218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263680" y="343476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78000"/>
              </a:lnSpc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Montage électronique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Attention CMS </a:t>
            </a:r>
            <a:r>
              <a:rPr b="0" lang="fr-FR" sz="2180" spc="-1" strike="noStrike">
                <a:solidFill>
                  <a:srgbClr val="ffffff"/>
                </a:solidFill>
                <a:latin typeface="Wingdings"/>
              </a:rPr>
              <a:t>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Patience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Demander de l’aide</a:t>
            </a:r>
            <a:endParaRPr b="0" lang="fr-FR" sz="218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2263680" y="508392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78000"/>
              </a:lnSpc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Mise en boitier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Froid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Etanchéité</a:t>
            </a:r>
            <a:endParaRPr b="0" lang="fr-FR" sz="2180" spc="-1" strike="noStrike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fr-FR" sz="2180" spc="-1" strike="noStrike">
                <a:solidFill>
                  <a:srgbClr val="ffffff"/>
                </a:solidFill>
                <a:latin typeface="Calibri"/>
              </a:rPr>
              <a:t>Connectivité</a:t>
            </a:r>
            <a:endParaRPr b="0" lang="fr-FR" sz="2180" spc="-1" strike="noStrike">
              <a:latin typeface="Arial"/>
            </a:endParaRPr>
          </a:p>
        </p:txBody>
      </p:sp>
      <p:pic>
        <p:nvPicPr>
          <p:cNvPr id="228" name="Image 6" descr=""/>
          <p:cNvPicPr/>
          <p:nvPr/>
        </p:nvPicPr>
        <p:blipFill>
          <a:blip r:embed="rId1"/>
          <a:stretch/>
        </p:blipFill>
        <p:spPr>
          <a:xfrm>
            <a:off x="192240" y="485640"/>
            <a:ext cx="869400" cy="846360"/>
          </a:xfrm>
          <a:prstGeom prst="rect">
            <a:avLst/>
          </a:prstGeom>
          <a:ln>
            <a:noFill/>
          </a:ln>
        </p:spPr>
      </p:pic>
      <p:pic>
        <p:nvPicPr>
          <p:cNvPr id="229" name="Picture 2" descr=""/>
          <p:cNvPicPr/>
          <p:nvPr/>
        </p:nvPicPr>
        <p:blipFill>
          <a:blip r:embed="rId2"/>
          <a:stretch/>
        </p:blipFill>
        <p:spPr>
          <a:xfrm>
            <a:off x="1184760" y="591480"/>
            <a:ext cx="957600" cy="740880"/>
          </a:xfrm>
          <a:prstGeom prst="rect">
            <a:avLst/>
          </a:prstGeom>
          <a:ln>
            <a:noFill/>
          </a:ln>
        </p:spPr>
      </p:pic>
      <p:pic>
        <p:nvPicPr>
          <p:cNvPr id="230" name="Image 8" descr=""/>
          <p:cNvPicPr/>
          <p:nvPr/>
        </p:nvPicPr>
        <p:blipFill>
          <a:blip r:embed="rId3"/>
          <a:stretch/>
        </p:blipFill>
        <p:spPr>
          <a:xfrm>
            <a:off x="132840" y="2065680"/>
            <a:ext cx="2044440" cy="994320"/>
          </a:xfrm>
          <a:prstGeom prst="rect">
            <a:avLst/>
          </a:prstGeom>
          <a:ln>
            <a:noFill/>
          </a:ln>
        </p:spPr>
      </p:pic>
      <p:pic>
        <p:nvPicPr>
          <p:cNvPr id="231" name="Image 9" descr=""/>
          <p:cNvPicPr/>
          <p:nvPr/>
        </p:nvPicPr>
        <p:blipFill>
          <a:blip r:embed="rId4"/>
          <a:stretch/>
        </p:blipFill>
        <p:spPr>
          <a:xfrm>
            <a:off x="171000" y="3580560"/>
            <a:ext cx="1917720" cy="1274400"/>
          </a:xfrm>
          <a:prstGeom prst="rect">
            <a:avLst/>
          </a:prstGeom>
          <a:ln>
            <a:noFill/>
          </a:ln>
        </p:spPr>
      </p:pic>
      <p:pic>
        <p:nvPicPr>
          <p:cNvPr id="232" name="Image 10" descr=""/>
          <p:cNvPicPr/>
          <p:nvPr/>
        </p:nvPicPr>
        <p:blipFill>
          <a:blip r:embed="rId5"/>
          <a:stretch/>
        </p:blipFill>
        <p:spPr>
          <a:xfrm>
            <a:off x="261360" y="5060880"/>
            <a:ext cx="1827360" cy="1516320"/>
          </a:xfrm>
          <a:prstGeom prst="rect">
            <a:avLst/>
          </a:prstGeom>
          <a:ln>
            <a:noFill/>
          </a:ln>
        </p:spPr>
      </p:pic>
      <p:sp>
        <p:nvSpPr>
          <p:cNvPr id="233" name="CustomShape 5"/>
          <p:cNvSpPr/>
          <p:nvPr/>
        </p:nvSpPr>
        <p:spPr>
          <a:xfrm>
            <a:off x="3832560" y="6650640"/>
            <a:ext cx="6141600" cy="2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78000"/>
              </a:lnSpc>
            </a:pPr>
            <a:r>
              <a:rPr b="0" i="1" lang="fr-FR" sz="1210" spc="-1" strike="noStrike">
                <a:solidFill>
                  <a:srgbClr val="000000"/>
                </a:solidFill>
                <a:latin typeface="Calibri"/>
              </a:rPr>
              <a:t>Les images présentées ici sont issues des sources citées</a:t>
            </a:r>
            <a:endParaRPr b="0" lang="fr-FR" sz="1210" spc="-1" strike="noStrike">
              <a:latin typeface="Arial"/>
            </a:endParaRPr>
          </a:p>
        </p:txBody>
      </p:sp>
      <p:pic>
        <p:nvPicPr>
          <p:cNvPr id="234" name="Picture 3" descr=""/>
          <p:cNvPicPr/>
          <p:nvPr/>
        </p:nvPicPr>
        <p:blipFill>
          <a:blip r:embed="rId6"/>
          <a:stretch/>
        </p:blipFill>
        <p:spPr>
          <a:xfrm>
            <a:off x="6270840" y="591480"/>
            <a:ext cx="2745000" cy="1658520"/>
          </a:xfrm>
          <a:prstGeom prst="rect">
            <a:avLst/>
          </a:prstGeom>
          <a:ln>
            <a:noFill/>
          </a:ln>
        </p:spPr>
      </p:pic>
      <p:pic>
        <p:nvPicPr>
          <p:cNvPr id="235" name="Picture 4" descr=""/>
          <p:cNvPicPr/>
          <p:nvPr/>
        </p:nvPicPr>
        <p:blipFill>
          <a:blip r:embed="rId7"/>
          <a:stretch/>
        </p:blipFill>
        <p:spPr>
          <a:xfrm>
            <a:off x="9144720" y="591480"/>
            <a:ext cx="2203560" cy="2766240"/>
          </a:xfrm>
          <a:prstGeom prst="rect">
            <a:avLst/>
          </a:prstGeom>
          <a:ln>
            <a:noFill/>
          </a:ln>
        </p:spPr>
      </p:pic>
      <p:pic>
        <p:nvPicPr>
          <p:cNvPr id="236" name="Picture 6" descr=""/>
          <p:cNvPicPr/>
          <p:nvPr/>
        </p:nvPicPr>
        <p:blipFill>
          <a:blip r:embed="rId8"/>
          <a:stretch/>
        </p:blipFill>
        <p:spPr>
          <a:xfrm>
            <a:off x="9144720" y="3553920"/>
            <a:ext cx="2140200" cy="256644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611640" y="275328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Plein d’autres que je n’ai pas le temps de citer !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608760" y="27252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Démo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24560" y="1761120"/>
            <a:ext cx="9990360" cy="30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Vous pouvez vous connecter au point wifi : « nafa_rce » avec votre ordi ou téléphone.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Vous pouvez aller dans votre navigateur est taper </a:t>
            </a: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http://10.42.0.1:5901/vnc.html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Le mot de passe est : « nafa123 »</a:t>
            </a:r>
            <a:endParaRPr b="0" lang="fr-FR" sz="28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La NAFABox (Nomad Astronomy For All)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00000"/>
                </a:solidFill>
                <a:uFillTx/>
                <a:latin typeface="Calibri"/>
              </a:rPr>
              <a:t>2 parties :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La documentation : </a:t>
            </a: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https://lroge.scenari-community.org/KstarsEkosIndi/#SiteRefKstarsEkosIndi_1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Le code : </a:t>
            </a: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https://github.com/Patrick-81/NAFABox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Forum : </a:t>
            </a: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https://www.webastro.net/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00000"/>
                </a:solidFill>
                <a:uFillTx/>
                <a:latin typeface="Calibri"/>
              </a:rPr>
              <a:t>Les contributeurs !!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Robert Morelli, Patrick Dutoit, Laurent Rogé, Sébastien Riviere, Alphamax (webastro), Sébastien Durand, Gilles Le Maréchal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701640" y="264312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Des questions ??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2269080" y="3911760"/>
            <a:ext cx="96685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La présentation est en format pdf, ppt, odp sur : </a:t>
            </a:r>
            <a:r>
              <a:rPr b="0" lang="fr-FR" sz="1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https://github.com/Presentation_RCE_2018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18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Ça sert à quoi ?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Pour l’astrophoto nomade / remote léger 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Mise en œuvre simplifiée 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Améliorable/évolutif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Gratuit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Econome en énergie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Pas cher et léger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Alternatives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Astropibox (payant, source fermée , limité au Raspberry-Pi)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AstroPi3 (gratuit, open source, limité au Raspberry-Pi)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Astroberry-server (gratuit, open source, limité au Raspberry-Pi)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ZWO-ASIAIR (payant, source fermée, limité au camera ASI)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Stellar Mate ( payant, source fermée, limité au Raspberry-Pi)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ATIKair (gratuit, source fermée, limité au camera ATIK)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Les logiciels soutenus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Kstars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Logiciel de planétarium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EKOS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logiciel d’automatisation d’observation et de pilotage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INDI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équivalent ASCOM sur Linux mais open source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OnStep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logiciel de contrôle de moteur pas à pas pour une monture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PHD2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logiciel d’autoguidage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Planetary Imager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logiciel d’acquisition planétaire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SkyChart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logiciel de planétarium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CCDCiel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logiciel de capture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Siril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logiciel de traitement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Stellarium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logiciel de planétarium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X11VNC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logiciel de contrôle à distance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noVNC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interface web pour VNC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Linguider 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logiciel d’autoguidage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Composition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Hardware :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00000"/>
                </a:solidFill>
                <a:uFillTx/>
                <a:latin typeface="Calibri"/>
              </a:rPr>
              <a:t>Raspberry-Pi (rpi)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ou </a:t>
            </a:r>
            <a:r>
              <a:rPr b="0" lang="fr-FR" sz="2800" spc="-1" strike="noStrike" u="sng">
                <a:solidFill>
                  <a:srgbClr val="000000"/>
                </a:solidFill>
                <a:uFillTx/>
                <a:latin typeface="Calibri"/>
              </a:rPr>
              <a:t>Tinkerboard (tinker)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ou </a:t>
            </a:r>
            <a:r>
              <a:rPr b="0" lang="fr-FR" sz="2800" spc="-1" strike="noStrike" u="sng">
                <a:solidFill>
                  <a:srgbClr val="000000"/>
                </a:solidFill>
                <a:uFillTx/>
                <a:latin typeface="Calibri"/>
              </a:rPr>
              <a:t>Ordinateur classique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Logiciel 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Script d’installation ou système d’exploitation tout fait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Accessoires nécessaires :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Clavier, souris, carte SD (tinker et rpi), alimentation, …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La principale raison de vivre de la NAFABox:</a:t>
            </a:r>
            <a:br/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Le trinôme INDI/Ekos/Kstars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Créateur principale : </a:t>
            </a:r>
            <a:r>
              <a:rPr b="0" i="1" lang="fr-FR" sz="2800" spc="-1" strike="noStrike">
                <a:solidFill>
                  <a:srgbClr val="000000"/>
                </a:solidFill>
                <a:latin typeface="Calibri"/>
              </a:rPr>
              <a:t>Jasem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Mutlaq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INDI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Equivalent Linux de ASCOM mais en mieux !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Possibilité d’utiliser un driver INDI à travers un serveur. 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Grande souplesse de programmation.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Un nombre toujours croissant de périphérique compatible.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Driver systématiquement open source contrairement à ASCOM.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https://www.youtube.com/channel/UCldOfh3tp4sIk_1u9H5daZw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fr-FR" sz="4400" spc="-1" strike="noStrike">
                <a:solidFill>
                  <a:srgbClr val="000000"/>
                </a:solidFill>
                <a:latin typeface="Calibri Light"/>
              </a:rPr>
              <a:t>KStars/Ekos :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Equivalent de Maximdl mais pour INDI 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Image 4" descr=""/>
          <p:cNvPicPr/>
          <p:nvPr/>
        </p:nvPicPr>
        <p:blipFill>
          <a:blip r:embed="rId1"/>
          <a:stretch/>
        </p:blipFill>
        <p:spPr>
          <a:xfrm>
            <a:off x="2523240" y="2612520"/>
            <a:ext cx="6341040" cy="34664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2018-10-31T20:27:18Z</dcterms:created>
  <dc:creator>sebastien durand</dc:creator>
  <dc:description/>
  <dc:language>fr-FR</dc:language>
  <cp:lastModifiedBy/>
  <dcterms:modified xsi:type="dcterms:W3CDTF">2018-11-01T13:55:43Z</dcterms:modified>
  <cp:revision>45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30</vt:i4>
  </property>
</Properties>
</file>